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4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4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1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70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43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33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39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00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99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1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3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A3C16-F55E-4919-8A87-F406EC5697B3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58ECE-D875-4E06-9542-7D58DE4C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7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jpe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 rot="21176729">
            <a:off x="-1547912" y="1106930"/>
            <a:ext cx="8461513" cy="1119049"/>
          </a:xfrm>
        </p:spPr>
        <p:txBody>
          <a:bodyPr/>
          <a:lstStyle/>
          <a:p>
            <a:r>
              <a:rPr lang="en-US" altLang="ko-KR" b="1" dirty="0"/>
              <a:t>SOC_</a:t>
            </a:r>
            <a:r>
              <a:rPr lang="ko-KR" altLang="en-US" b="1" dirty="0" err="1"/>
              <a:t>췍췍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63282" y="5509069"/>
            <a:ext cx="4548828" cy="447261"/>
          </a:xfrm>
        </p:spPr>
        <p:txBody>
          <a:bodyPr>
            <a:noAutofit/>
          </a:bodyPr>
          <a:lstStyle/>
          <a:p>
            <a:r>
              <a:rPr lang="ko-KR" altLang="en-US" b="1" i="1" dirty="0"/>
              <a:t>강정수</a:t>
            </a:r>
            <a:r>
              <a:rPr lang="en-US" altLang="ko-KR" b="1" i="1" dirty="0"/>
              <a:t>  </a:t>
            </a:r>
            <a:r>
              <a:rPr lang="ko-KR" altLang="en-US" b="1" i="1" dirty="0"/>
              <a:t>김용현</a:t>
            </a:r>
            <a:r>
              <a:rPr lang="en-US" altLang="ko-KR" b="1" i="1" dirty="0"/>
              <a:t>  </a:t>
            </a:r>
            <a:r>
              <a:rPr lang="ko-KR" altLang="en-US" b="1" i="1" dirty="0" err="1"/>
              <a:t>박도월</a:t>
            </a:r>
            <a:r>
              <a:rPr lang="ko-KR" altLang="en-US" b="1" i="1" dirty="0"/>
              <a:t> </a:t>
            </a:r>
            <a:r>
              <a:rPr lang="en-US" altLang="ko-KR" b="1" i="1" dirty="0"/>
              <a:t> </a:t>
            </a:r>
            <a:r>
              <a:rPr lang="ko-KR" altLang="en-US" b="1" i="1" dirty="0" err="1"/>
              <a:t>서동윤</a:t>
            </a:r>
            <a:r>
              <a:rPr lang="en-US" altLang="ko-KR" b="1" i="1" dirty="0"/>
              <a:t> </a:t>
            </a:r>
            <a:endParaRPr lang="ko-KR" altLang="en-US" b="1" i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559353" y="5391948"/>
            <a:ext cx="260074" cy="2391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1671584" y="5391948"/>
            <a:ext cx="260074" cy="2391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985">
            <a:off x="6614298" y="693668"/>
            <a:ext cx="5411077" cy="54110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3925452" y="5384182"/>
            <a:ext cx="260074" cy="2391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2813450" y="5391950"/>
            <a:ext cx="260074" cy="23912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10569801" y="5630762"/>
            <a:ext cx="307452" cy="2826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7390693" y="1524575"/>
            <a:ext cx="308625" cy="28376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5764">
            <a:off x="4324976" y="599908"/>
            <a:ext cx="1424809" cy="142480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98" y="2723150"/>
            <a:ext cx="2639475" cy="2639475"/>
          </a:xfrm>
          <a:prstGeom prst="rect">
            <a:avLst/>
          </a:prstGeom>
        </p:spPr>
      </p:pic>
      <p:sp>
        <p:nvSpPr>
          <p:cNvPr id="19" name="부제목 2"/>
          <p:cNvSpPr txBox="1">
            <a:spLocks/>
          </p:cNvSpPr>
          <p:nvPr/>
        </p:nvSpPr>
        <p:spPr>
          <a:xfrm>
            <a:off x="408430" y="5927257"/>
            <a:ext cx="4548828" cy="447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경기인력개발원 </a:t>
            </a:r>
            <a:r>
              <a:rPr lang="en-US" altLang="ko-KR" sz="1400" dirty="0"/>
              <a:t>| SOC</a:t>
            </a:r>
            <a:r>
              <a:rPr lang="ko-KR" altLang="en-US" sz="1400" dirty="0"/>
              <a:t> 반도체 회로설계 아카데미</a:t>
            </a:r>
          </a:p>
        </p:txBody>
      </p:sp>
    </p:spTree>
    <p:extLst>
      <p:ext uri="{BB962C8B-B14F-4D97-AF65-F5344CB8AC3E}">
        <p14:creationId xmlns:p14="http://schemas.microsoft.com/office/powerpoint/2010/main" val="32616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>
            <a:off x="334754" y="6184410"/>
            <a:ext cx="5859795" cy="5747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-33866" y="0"/>
            <a:ext cx="12225866" cy="1181265"/>
            <a:chOff x="-16933" y="0"/>
            <a:chExt cx="12225866" cy="11812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/>
            <a:stretch/>
          </p:blipFill>
          <p:spPr>
            <a:xfrm>
              <a:off x="-16933" y="0"/>
              <a:ext cx="3298518" cy="118126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004" y="0"/>
              <a:ext cx="3734321" cy="11812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258" y="0"/>
              <a:ext cx="3734321" cy="11812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02"/>
            <a:stretch/>
          </p:blipFill>
          <p:spPr>
            <a:xfrm>
              <a:off x="9228998" y="0"/>
              <a:ext cx="2979935" cy="118126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222087" y="1217540"/>
            <a:ext cx="260074" cy="239123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189864" y="1348541"/>
            <a:ext cx="4006997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블루투스</a:t>
            </a:r>
            <a:r>
              <a:rPr lang="en-US" altLang="ko-KR" sz="3200" dirty="0"/>
              <a:t>_</a:t>
            </a:r>
            <a:r>
              <a:rPr lang="ko-KR" altLang="en-US" sz="3200" dirty="0"/>
              <a:t>데이터</a:t>
            </a:r>
            <a:r>
              <a:rPr lang="en-US" altLang="ko-KR" sz="3200" dirty="0"/>
              <a:t>, </a:t>
            </a:r>
            <a:r>
              <a:rPr lang="ko-KR" altLang="en-US" sz="3200" dirty="0"/>
              <a:t>연결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48" y="2891748"/>
            <a:ext cx="1915469" cy="19154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28973" y="3939577"/>
            <a:ext cx="1133762" cy="13251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847892" y="4873993"/>
            <a:ext cx="8720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14383" y="4431763"/>
            <a:ext cx="936198" cy="435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altLang="ko-KR" sz="1800" dirty="0"/>
              <a:t>3 2 1 0</a:t>
            </a:r>
            <a:endParaRPr lang="ko-KR" altLang="en-US" sz="1800" dirty="0"/>
          </a:p>
        </p:txBody>
      </p:sp>
      <p:sp>
        <p:nvSpPr>
          <p:cNvPr id="16" name="직사각형 15"/>
          <p:cNvSpPr/>
          <p:nvPr/>
        </p:nvSpPr>
        <p:spPr>
          <a:xfrm>
            <a:off x="3063098" y="3974491"/>
            <a:ext cx="1133763" cy="13251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164007" y="4406794"/>
            <a:ext cx="1018987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altLang="ko-KR" sz="1800" dirty="0"/>
              <a:t>0 1 2 3</a:t>
            </a:r>
            <a:endParaRPr lang="ko-KR" altLang="en-US" sz="1800" dirty="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209222" y="2320943"/>
            <a:ext cx="2128316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1800" dirty="0"/>
              <a:t>블루투스 </a:t>
            </a:r>
            <a:r>
              <a:rPr lang="en-US" altLang="ko-KR" sz="1800" dirty="0"/>
              <a:t>1 : 1 </a:t>
            </a:r>
            <a:r>
              <a:rPr lang="ko-KR" altLang="en-US" sz="1800" dirty="0"/>
              <a:t>통신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59" y="2883766"/>
            <a:ext cx="1710875" cy="17108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84" y="3945608"/>
            <a:ext cx="662596" cy="72471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84" y="4905214"/>
            <a:ext cx="662596" cy="72471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40" y="4892131"/>
            <a:ext cx="662596" cy="72471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566" y="3920141"/>
            <a:ext cx="662596" cy="724714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6929859" y="3611403"/>
            <a:ext cx="891287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altLang="ko-KR" sz="1800" dirty="0"/>
              <a:t>1! </a:t>
            </a:r>
            <a:r>
              <a:rPr lang="ko-KR" altLang="en-US" sz="1800" dirty="0"/>
              <a:t>야옹</a:t>
            </a:r>
            <a:r>
              <a:rPr lang="en-US" altLang="ko-KR" sz="1800" dirty="0"/>
              <a:t>!</a:t>
            </a:r>
            <a:endParaRPr lang="ko-KR" altLang="en-US" sz="1800" dirty="0"/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7242794" y="4518173"/>
            <a:ext cx="891287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altLang="ko-KR" sz="1800" dirty="0"/>
              <a:t>2! </a:t>
            </a:r>
            <a:r>
              <a:rPr lang="ko-KR" altLang="en-US" sz="1800" dirty="0"/>
              <a:t>야옹</a:t>
            </a:r>
            <a:r>
              <a:rPr lang="en-US" altLang="ko-KR" sz="1800" dirty="0"/>
              <a:t>!</a:t>
            </a:r>
            <a:endParaRPr lang="ko-KR" altLang="en-US" sz="1800" dirty="0"/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9618398" y="4589084"/>
            <a:ext cx="891287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altLang="ko-KR" sz="1800" dirty="0"/>
              <a:t>3! </a:t>
            </a:r>
            <a:r>
              <a:rPr lang="ko-KR" altLang="en-US" sz="1800" dirty="0"/>
              <a:t>야옹</a:t>
            </a:r>
            <a:r>
              <a:rPr lang="en-US" altLang="ko-KR" sz="1800" dirty="0"/>
              <a:t>!</a:t>
            </a:r>
            <a:endParaRPr lang="ko-KR" altLang="en-US" sz="1800" dirty="0"/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10204537" y="3561323"/>
            <a:ext cx="891287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altLang="ko-KR" sz="1800" dirty="0"/>
              <a:t>4! </a:t>
            </a:r>
            <a:r>
              <a:rPr lang="ko-KR" altLang="en-US" sz="1800" dirty="0"/>
              <a:t>야옹</a:t>
            </a:r>
            <a:r>
              <a:rPr lang="en-US" altLang="ko-KR" sz="1800" dirty="0"/>
              <a:t>!</a:t>
            </a:r>
            <a:endParaRPr lang="ko-KR" altLang="en-US" sz="1800" dirty="0"/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7499650" y="3920141"/>
            <a:ext cx="477644" cy="236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7440697" y="4118470"/>
            <a:ext cx="506528" cy="2510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8" idx="3"/>
          </p:cNvCxnSpPr>
          <p:nvPr/>
        </p:nvCxnSpPr>
        <p:spPr>
          <a:xfrm flipV="1">
            <a:off x="8134081" y="4430309"/>
            <a:ext cx="201652" cy="318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8120590" y="4619881"/>
            <a:ext cx="201613" cy="3335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9205319" y="4480347"/>
            <a:ext cx="324900" cy="3935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 flipV="1">
            <a:off x="9279520" y="4335273"/>
            <a:ext cx="340589" cy="375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9700035" y="3867462"/>
            <a:ext cx="504502" cy="1695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 flipV="1">
            <a:off x="9672903" y="4037058"/>
            <a:ext cx="531634" cy="181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제목 1"/>
          <p:cNvSpPr txBox="1">
            <a:spLocks/>
          </p:cNvSpPr>
          <p:nvPr/>
        </p:nvSpPr>
        <p:spPr>
          <a:xfrm>
            <a:off x="7339784" y="6077153"/>
            <a:ext cx="2955486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1800" dirty="0"/>
              <a:t>블루투스 </a:t>
            </a:r>
            <a:r>
              <a:rPr lang="en-US" altLang="ko-KR" sz="1800" dirty="0"/>
              <a:t>1 : </a:t>
            </a:r>
            <a:r>
              <a:rPr lang="ko-KR" altLang="en-US" sz="1800" dirty="0"/>
              <a:t>다수 통신 방법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04" y="5531858"/>
            <a:ext cx="1190791" cy="200053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52124" y="2489796"/>
            <a:ext cx="4044030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1800" dirty="0"/>
              <a:t>숫자를 전송했을 때 반대로 나오는 이유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8513354" y="1956435"/>
            <a:ext cx="2114560" cy="1137893"/>
            <a:chOff x="5422810" y="1903040"/>
            <a:chExt cx="2114560" cy="1137893"/>
          </a:xfrm>
        </p:grpSpPr>
        <p:cxnSp>
          <p:nvCxnSpPr>
            <p:cNvPr id="94" name="직선 화살표 연결선 93"/>
            <p:cNvCxnSpPr/>
            <p:nvPr/>
          </p:nvCxnSpPr>
          <p:spPr>
            <a:xfrm>
              <a:off x="6170140" y="2466599"/>
              <a:ext cx="4359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810" y="1903040"/>
              <a:ext cx="810442" cy="1137893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7155" y="2021219"/>
              <a:ext cx="880215" cy="880215"/>
            </a:xfrm>
            <a:prstGeom prst="rect">
              <a:avLst/>
            </a:prstGeom>
          </p:spPr>
        </p:pic>
      </p:grpSp>
      <p:sp>
        <p:nvSpPr>
          <p:cNvPr id="101" name="제목 1"/>
          <p:cNvSpPr txBox="1">
            <a:spLocks/>
          </p:cNvSpPr>
          <p:nvPr/>
        </p:nvSpPr>
        <p:spPr>
          <a:xfrm>
            <a:off x="350900" y="5783987"/>
            <a:ext cx="3917995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1800" dirty="0"/>
              <a:t>데이터를 보낼 때 상위 비트 먼저 송신</a:t>
            </a:r>
          </a:p>
        </p:txBody>
      </p:sp>
      <p:sp>
        <p:nvSpPr>
          <p:cNvPr id="103" name="제목 1"/>
          <p:cNvSpPr txBox="1">
            <a:spLocks/>
          </p:cNvSpPr>
          <p:nvPr/>
        </p:nvSpPr>
        <p:spPr>
          <a:xfrm>
            <a:off x="350900" y="2173422"/>
            <a:ext cx="1492159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1800" dirty="0"/>
              <a:t>한 글자 전송</a:t>
            </a:r>
          </a:p>
        </p:txBody>
      </p:sp>
      <p:sp>
        <p:nvSpPr>
          <p:cNvPr id="108" name="제목 1"/>
          <p:cNvSpPr txBox="1">
            <a:spLocks/>
          </p:cNvSpPr>
          <p:nvPr/>
        </p:nvSpPr>
        <p:spPr>
          <a:xfrm>
            <a:off x="9287494" y="5619544"/>
            <a:ext cx="2766320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1800" dirty="0"/>
              <a:t>버퍼에 미리 송신을 저장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66" y="6268881"/>
            <a:ext cx="5715798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7" grpId="2"/>
      <p:bldP spid="38" grpId="0"/>
      <p:bldP spid="38" grpId="1"/>
      <p:bldP spid="38" grpId="2"/>
      <p:bldP spid="41" grpId="0"/>
      <p:bldP spid="41" grpId="1"/>
      <p:bldP spid="41" grpId="2"/>
      <p:bldP spid="42" grpId="0"/>
      <p:bldP spid="42" grpId="1"/>
      <p:bldP spid="42" grpId="2"/>
      <p:bldP spid="88" grpId="0"/>
      <p:bldP spid="1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3866" y="0"/>
            <a:ext cx="12225866" cy="1181265"/>
            <a:chOff x="-16933" y="0"/>
            <a:chExt cx="12225866" cy="11812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/>
            <a:stretch/>
          </p:blipFill>
          <p:spPr>
            <a:xfrm>
              <a:off x="-16933" y="0"/>
              <a:ext cx="3298518" cy="118126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004" y="0"/>
              <a:ext cx="3734321" cy="11812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258" y="0"/>
              <a:ext cx="3734321" cy="11812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02"/>
            <a:stretch/>
          </p:blipFill>
          <p:spPr>
            <a:xfrm>
              <a:off x="9228998" y="0"/>
              <a:ext cx="2979935" cy="118126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222087" y="1217540"/>
            <a:ext cx="260074" cy="23912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189865" y="1348541"/>
            <a:ext cx="1404474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마무리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6472" y="2041153"/>
            <a:ext cx="4551328" cy="3419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93920" y="2041153"/>
            <a:ext cx="5944839" cy="34113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3404" y="2058086"/>
            <a:ext cx="4525928" cy="33944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4" y="6307919"/>
            <a:ext cx="547740" cy="5477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0" y="6436003"/>
            <a:ext cx="547740" cy="5477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4" y="6541824"/>
            <a:ext cx="547740" cy="5477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6467438"/>
            <a:ext cx="547740" cy="54774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214" y="6105081"/>
            <a:ext cx="662596" cy="724714"/>
          </a:xfrm>
          <a:prstGeom prst="rect">
            <a:avLst/>
          </a:prstGeom>
        </p:spPr>
      </p:pic>
      <p:pic>
        <p:nvPicPr>
          <p:cNvPr id="22" name="KakaoTalk_20240830_1359567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13797" y="2072354"/>
            <a:ext cx="5934901" cy="33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4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985">
            <a:off x="6661190" y="728838"/>
            <a:ext cx="5411077" cy="54110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642" y="3242055"/>
            <a:ext cx="4229961" cy="4229961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 rot="21176729">
            <a:off x="936373" y="1253930"/>
            <a:ext cx="3790502" cy="1201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SOC_</a:t>
            </a:r>
            <a:r>
              <a:rPr lang="ko-KR" altLang="en-US" sz="6000" b="1" dirty="0" err="1"/>
              <a:t>췍췍</a:t>
            </a:r>
            <a:endParaRPr lang="ko-KR" altLang="en-US" sz="60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5764">
            <a:off x="4231274" y="751245"/>
            <a:ext cx="1424809" cy="142480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4596817" y="3806086"/>
            <a:ext cx="308625" cy="283763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1483385" y="3080225"/>
            <a:ext cx="3267744" cy="1201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/>
              <a:t>감사합니다</a:t>
            </a:r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670446" y="5570513"/>
            <a:ext cx="4548828" cy="447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경기인력개발원 </a:t>
            </a:r>
            <a:r>
              <a:rPr lang="en-US" altLang="ko-KR" sz="1400" dirty="0"/>
              <a:t>| SOC</a:t>
            </a:r>
            <a:r>
              <a:rPr lang="ko-KR" altLang="en-US" sz="1400" dirty="0"/>
              <a:t> 반도체 회로설계 아카데미</a:t>
            </a:r>
          </a:p>
        </p:txBody>
      </p:sp>
    </p:spTree>
    <p:extLst>
      <p:ext uri="{BB962C8B-B14F-4D97-AF65-F5344CB8AC3E}">
        <p14:creationId xmlns:p14="http://schemas.microsoft.com/office/powerpoint/2010/main" val="92768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33866" y="0"/>
            <a:ext cx="12225866" cy="1181265"/>
            <a:chOff x="-16933" y="0"/>
            <a:chExt cx="12225866" cy="118126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/>
            <a:stretch/>
          </p:blipFill>
          <p:spPr>
            <a:xfrm>
              <a:off x="-16933" y="0"/>
              <a:ext cx="3298518" cy="118126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004" y="0"/>
              <a:ext cx="3734321" cy="118126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258" y="0"/>
              <a:ext cx="3734321" cy="118126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02"/>
            <a:stretch/>
          </p:blipFill>
          <p:spPr>
            <a:xfrm>
              <a:off x="9228998" y="0"/>
              <a:ext cx="2979935" cy="1181265"/>
            </a:xfrm>
            <a:prstGeom prst="rect">
              <a:avLst/>
            </a:prstGeom>
          </p:spPr>
        </p:pic>
      </p:grpSp>
      <p:sp>
        <p:nvSpPr>
          <p:cNvPr id="19" name="제목 1"/>
          <p:cNvSpPr txBox="1">
            <a:spLocks/>
          </p:cNvSpPr>
          <p:nvPr/>
        </p:nvSpPr>
        <p:spPr>
          <a:xfrm>
            <a:off x="563132" y="1966542"/>
            <a:ext cx="2589736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360376"/>
              </p:ext>
            </p:extLst>
          </p:nvPr>
        </p:nvGraphicFramePr>
        <p:xfrm>
          <a:off x="3264652" y="3212355"/>
          <a:ext cx="82188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405">
                  <a:extLst>
                    <a:ext uri="{9D8B030D-6E8A-4147-A177-3AD203B41FA5}">
                      <a16:colId xmlns:a16="http://schemas.microsoft.com/office/drawing/2014/main" val="6848210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426994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542935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003868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93261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8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1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소개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구성 요소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작업 분할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실행 착오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마무리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306983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26528" r="30139" b="27639"/>
          <a:stretch/>
        </p:blipFill>
        <p:spPr>
          <a:xfrm>
            <a:off x="778627" y="2695575"/>
            <a:ext cx="2486025" cy="31432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6775">
            <a:off x="8650090" y="5154970"/>
            <a:ext cx="3790950" cy="14058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433095" y="1998424"/>
            <a:ext cx="260074" cy="2391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482" y="2857185"/>
            <a:ext cx="355170" cy="3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225866" cy="1181265"/>
            <a:chOff x="-16933" y="0"/>
            <a:chExt cx="12225866" cy="11812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/>
            <a:stretch/>
          </p:blipFill>
          <p:spPr>
            <a:xfrm>
              <a:off x="-16933" y="0"/>
              <a:ext cx="3298518" cy="118126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004" y="0"/>
              <a:ext cx="3734321" cy="11812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258" y="0"/>
              <a:ext cx="3734321" cy="11812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02"/>
            <a:stretch/>
          </p:blipFill>
          <p:spPr>
            <a:xfrm>
              <a:off x="9228998" y="0"/>
              <a:ext cx="2979935" cy="1181265"/>
            </a:xfrm>
            <a:prstGeom prst="rect">
              <a:avLst/>
            </a:prstGeom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189865" y="1348541"/>
            <a:ext cx="3543935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프로젝트소개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033" y="5213822"/>
            <a:ext cx="2371725" cy="23717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2" y="5213821"/>
            <a:ext cx="2371725" cy="23717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26" y="5213822"/>
            <a:ext cx="2371725" cy="237172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00006" y="2397524"/>
            <a:ext cx="3371851" cy="160003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036" y="3425782"/>
            <a:ext cx="1852835" cy="1390649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1610681" y="2805012"/>
            <a:ext cx="1550500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0428</a:t>
            </a:r>
            <a:endParaRPr lang="ko-KR" altLang="en-US" b="1" dirty="0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6969930" y="3741911"/>
            <a:ext cx="3522346" cy="2558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처음 사용 하는 블루투스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37" y="2022708"/>
            <a:ext cx="742403" cy="74240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84" y="3502997"/>
            <a:ext cx="742403" cy="7424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37" y="5055105"/>
            <a:ext cx="742403" cy="742403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6969930" y="5249048"/>
            <a:ext cx="4726779" cy="354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블루투스를 사용해 강사와 학생 간 출석체크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969930" y="2221987"/>
            <a:ext cx="1898333" cy="343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문제 해결 능력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4413" y="5213822"/>
            <a:ext cx="558767" cy="55876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2102" y="5213820"/>
            <a:ext cx="558767" cy="55876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5102" y="5213821"/>
            <a:ext cx="558767" cy="558767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2628814" y="5251911"/>
            <a:ext cx="370426" cy="410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 dirty="0"/>
              <a:t>!</a:t>
            </a:r>
            <a:endParaRPr lang="ko-KR" altLang="en-US" sz="1800" b="1" dirty="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938583" y="5251912"/>
            <a:ext cx="370426" cy="410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 dirty="0"/>
              <a:t>!</a:t>
            </a:r>
            <a:endParaRPr lang="ko-KR" altLang="en-US" sz="1800" b="1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4294974" y="5251912"/>
            <a:ext cx="370426" cy="410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 dirty="0"/>
              <a:t>??</a:t>
            </a:r>
            <a:endParaRPr lang="ko-KR" altLang="en-US" sz="180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165500" y="1244254"/>
            <a:ext cx="260074" cy="239123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826883" y="2522293"/>
            <a:ext cx="3118476" cy="134297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483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3866" y="0"/>
            <a:ext cx="12225866" cy="1181265"/>
            <a:chOff x="-16933" y="0"/>
            <a:chExt cx="12225866" cy="11812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/>
            <a:stretch/>
          </p:blipFill>
          <p:spPr>
            <a:xfrm>
              <a:off x="-16933" y="0"/>
              <a:ext cx="3298518" cy="118126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004" y="0"/>
              <a:ext cx="3734321" cy="11812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258" y="0"/>
              <a:ext cx="3734321" cy="11812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02"/>
            <a:stretch/>
          </p:blipFill>
          <p:spPr>
            <a:xfrm>
              <a:off x="9228998" y="0"/>
              <a:ext cx="2979935" cy="1181265"/>
            </a:xfrm>
            <a:prstGeom prst="rect">
              <a:avLst/>
            </a:prstGeom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189865" y="1348541"/>
            <a:ext cx="2610485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구성요소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222087" y="1217540"/>
            <a:ext cx="260074" cy="239123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684">
            <a:off x="10964401" y="5596540"/>
            <a:ext cx="1505484" cy="150548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647">
            <a:off x="11125183" y="5825670"/>
            <a:ext cx="317538" cy="222063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384" y="5513254"/>
            <a:ext cx="1885950" cy="2647950"/>
          </a:xfrm>
          <a:prstGeom prst="rect">
            <a:avLst/>
          </a:prstGeom>
        </p:spPr>
      </p:pic>
      <p:sp>
        <p:nvSpPr>
          <p:cNvPr id="87" name="제목 1"/>
          <p:cNvSpPr txBox="1">
            <a:spLocks/>
          </p:cNvSpPr>
          <p:nvPr/>
        </p:nvSpPr>
        <p:spPr>
          <a:xfrm>
            <a:off x="986549" y="2878273"/>
            <a:ext cx="2610485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89865" y="2004643"/>
            <a:ext cx="11836483" cy="1498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800" dirty="0"/>
              <a:t>강사와 학생 간 출석체크를 하기 위해 만들었으며 강사 </a:t>
            </a:r>
            <a:r>
              <a:rPr lang="en-US" altLang="ko-KR" sz="2800" dirty="0"/>
              <a:t>0000~9999</a:t>
            </a:r>
            <a:r>
              <a:rPr lang="ko-KR" altLang="en-US" sz="2800" dirty="0"/>
              <a:t>의 임의 숫자를 설정</a:t>
            </a:r>
            <a:r>
              <a:rPr lang="en-US" altLang="ko-KR" sz="2800" dirty="0"/>
              <a:t> </a:t>
            </a:r>
            <a:r>
              <a:rPr lang="ko-KR" altLang="en-US" sz="2800" dirty="0"/>
              <a:t>학생이 가지고 있는 그 숫자를 입력 후 전송하여 맞게 입력했을 경우 출석</a:t>
            </a:r>
          </a:p>
        </p:txBody>
      </p:sp>
      <p:sp>
        <p:nvSpPr>
          <p:cNvPr id="99" name="타원 98"/>
          <p:cNvSpPr/>
          <p:nvPr/>
        </p:nvSpPr>
        <p:spPr>
          <a:xfrm>
            <a:off x="2529128" y="5200441"/>
            <a:ext cx="994343" cy="955586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8262574" y="4063245"/>
            <a:ext cx="994343" cy="955586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9829719" y="5006675"/>
            <a:ext cx="994343" cy="955586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4445226" y="4151165"/>
            <a:ext cx="994343" cy="955586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558462" y="5074063"/>
            <a:ext cx="994343" cy="955586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568472" y="4322334"/>
            <a:ext cx="994343" cy="955586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제목 1"/>
          <p:cNvSpPr txBox="1">
            <a:spLocks/>
          </p:cNvSpPr>
          <p:nvPr/>
        </p:nvSpPr>
        <p:spPr>
          <a:xfrm>
            <a:off x="636153" y="4554771"/>
            <a:ext cx="986068" cy="601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800" dirty="0"/>
              <a:t>강사</a:t>
            </a:r>
          </a:p>
        </p:txBody>
      </p:sp>
      <p:sp>
        <p:nvSpPr>
          <p:cNvPr id="93" name="제목 1"/>
          <p:cNvSpPr txBox="1">
            <a:spLocks/>
          </p:cNvSpPr>
          <p:nvPr/>
        </p:nvSpPr>
        <p:spPr>
          <a:xfrm>
            <a:off x="2584386" y="5417439"/>
            <a:ext cx="986068" cy="601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800" dirty="0"/>
              <a:t>학생</a:t>
            </a:r>
          </a:p>
        </p:txBody>
      </p:sp>
      <p:sp>
        <p:nvSpPr>
          <p:cNvPr id="95" name="제목 1"/>
          <p:cNvSpPr txBox="1">
            <a:spLocks/>
          </p:cNvSpPr>
          <p:nvPr/>
        </p:nvSpPr>
        <p:spPr>
          <a:xfrm>
            <a:off x="6653103" y="5114024"/>
            <a:ext cx="824941" cy="909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20000"/>
              </a:lnSpc>
            </a:pPr>
            <a:r>
              <a:rPr lang="ko-KR" altLang="en-US" sz="2800" dirty="0"/>
              <a:t>임의</a:t>
            </a:r>
            <a:endParaRPr lang="en-US" altLang="ko-KR" sz="2800" dirty="0"/>
          </a:p>
          <a:p>
            <a:pPr latinLnBrk="0">
              <a:lnSpc>
                <a:spcPct val="120000"/>
              </a:lnSpc>
            </a:pPr>
            <a:r>
              <a:rPr lang="ko-KR" altLang="en-US" sz="2800" dirty="0"/>
              <a:t>숫자</a:t>
            </a:r>
          </a:p>
        </p:txBody>
      </p:sp>
      <p:sp>
        <p:nvSpPr>
          <p:cNvPr id="94" name="제목 1"/>
          <p:cNvSpPr txBox="1">
            <a:spLocks/>
          </p:cNvSpPr>
          <p:nvPr/>
        </p:nvSpPr>
        <p:spPr>
          <a:xfrm>
            <a:off x="4534359" y="4117773"/>
            <a:ext cx="1043498" cy="961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70000"/>
              </a:lnSpc>
            </a:pPr>
            <a:r>
              <a:rPr lang="ko-KR" altLang="en-US" sz="2800" dirty="0"/>
              <a:t>출석</a:t>
            </a:r>
            <a:endParaRPr lang="en-US" altLang="ko-KR" sz="2800" dirty="0"/>
          </a:p>
          <a:p>
            <a:pPr latinLnBrk="0"/>
            <a:r>
              <a:rPr lang="ko-KR" altLang="en-US" sz="2800" dirty="0"/>
              <a:t>체크</a:t>
            </a:r>
          </a:p>
        </p:txBody>
      </p:sp>
      <p:sp>
        <p:nvSpPr>
          <p:cNvPr id="96" name="제목 1"/>
          <p:cNvSpPr txBox="1">
            <a:spLocks/>
          </p:cNvSpPr>
          <p:nvPr/>
        </p:nvSpPr>
        <p:spPr>
          <a:xfrm>
            <a:off x="8333205" y="4254060"/>
            <a:ext cx="942081" cy="601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800" dirty="0"/>
              <a:t>전송</a:t>
            </a: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9862961" y="5188910"/>
            <a:ext cx="986068" cy="601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800" dirty="0"/>
              <a:t>출석</a:t>
            </a:r>
          </a:p>
        </p:txBody>
      </p:sp>
    </p:spTree>
    <p:extLst>
      <p:ext uri="{BB962C8B-B14F-4D97-AF65-F5344CB8AC3E}">
        <p14:creationId xmlns:p14="http://schemas.microsoft.com/office/powerpoint/2010/main" val="6593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1" grpId="0" animBg="1"/>
      <p:bldP spid="102" grpId="0" animBg="1"/>
      <p:bldP spid="103" grpId="0" animBg="1"/>
      <p:bldP spid="104" grpId="0" animBg="1"/>
      <p:bldP spid="100" grpId="0" animBg="1"/>
      <p:bldP spid="92" grpId="0"/>
      <p:bldP spid="93" grpId="0"/>
      <p:bldP spid="95" grpId="0"/>
      <p:bldP spid="94" grpId="0"/>
      <p:bldP spid="96" grpId="0"/>
      <p:bldP spid="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3866" y="0"/>
            <a:ext cx="12225866" cy="1181265"/>
            <a:chOff x="-16933" y="0"/>
            <a:chExt cx="12225866" cy="11812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/>
            <a:stretch/>
          </p:blipFill>
          <p:spPr>
            <a:xfrm>
              <a:off x="-16933" y="0"/>
              <a:ext cx="3298518" cy="118126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004" y="0"/>
              <a:ext cx="3734321" cy="11812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258" y="0"/>
              <a:ext cx="3734321" cy="11812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02"/>
            <a:stretch/>
          </p:blipFill>
          <p:spPr>
            <a:xfrm>
              <a:off x="9228998" y="0"/>
              <a:ext cx="2979935" cy="1181265"/>
            </a:xfrm>
            <a:prstGeom prst="rect">
              <a:avLst/>
            </a:prstGeom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189865" y="1348541"/>
            <a:ext cx="2610485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구성요소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222087" y="1217540"/>
            <a:ext cx="260074" cy="2391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9519770" y="2377533"/>
            <a:ext cx="260074" cy="1818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9524670" y="3330922"/>
            <a:ext cx="260074" cy="1818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9528451" y="4332259"/>
            <a:ext cx="260074" cy="1818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9528452" y="5276268"/>
            <a:ext cx="260074" cy="181877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9687019" y="2275757"/>
            <a:ext cx="1023997" cy="38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A</a:t>
            </a:r>
            <a:r>
              <a:rPr lang="ko-KR" altLang="en-US" sz="2000" b="1" dirty="0"/>
              <a:t>학생</a:t>
            </a: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9691920" y="3228865"/>
            <a:ext cx="936846" cy="38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/>
              <a:t>B</a:t>
            </a:r>
            <a:r>
              <a:rPr lang="ko-KR" altLang="en-US" sz="2000" b="1" dirty="0"/>
              <a:t>학생</a:t>
            </a: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9691920" y="4223945"/>
            <a:ext cx="1019096" cy="38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/>
              <a:t>D</a:t>
            </a:r>
            <a:r>
              <a:rPr lang="ko-KR" altLang="en-US" sz="2000" b="1" dirty="0"/>
              <a:t>학생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695704" y="5173728"/>
            <a:ext cx="1019096" cy="38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/>
              <a:t>C</a:t>
            </a:r>
            <a:r>
              <a:rPr lang="ko-KR" altLang="en-US" sz="2000" b="1" dirty="0"/>
              <a:t>학생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1753757" y="3920886"/>
            <a:ext cx="260074" cy="1818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5520152" y="3421637"/>
            <a:ext cx="260074" cy="181877"/>
          </a:xfrm>
          <a:prstGeom prst="rect">
            <a:avLst/>
          </a:prstGeom>
        </p:spPr>
      </p:pic>
      <p:sp>
        <p:nvSpPr>
          <p:cNvPr id="31" name="제목 1"/>
          <p:cNvSpPr txBox="1">
            <a:spLocks/>
          </p:cNvSpPr>
          <p:nvPr/>
        </p:nvSpPr>
        <p:spPr>
          <a:xfrm>
            <a:off x="1913461" y="3804320"/>
            <a:ext cx="901237" cy="449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강사</a:t>
            </a:r>
            <a:endParaRPr lang="ko-KR" altLang="en-US" sz="2000" b="1" dirty="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5709021" y="3305127"/>
            <a:ext cx="1570018" cy="44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관리 시스템</a:t>
            </a: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040910" y="3969026"/>
            <a:ext cx="1203927" cy="44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출석체크</a:t>
            </a: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3186376" y="3222466"/>
            <a:ext cx="1379510" cy="641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20000"/>
              </a:lnSpc>
            </a:pPr>
            <a:r>
              <a:rPr lang="ko-KR" altLang="en-US" sz="2000" dirty="0"/>
              <a:t>임의 숫자</a:t>
            </a:r>
            <a:endParaRPr lang="en-US" altLang="ko-KR" sz="2000" dirty="0"/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7947021" y="1651477"/>
            <a:ext cx="1289466" cy="641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20000"/>
              </a:lnSpc>
            </a:pPr>
            <a:r>
              <a:rPr lang="ko-KR" altLang="en-US" sz="2000" dirty="0"/>
              <a:t>임의 숫자</a:t>
            </a:r>
            <a:endParaRPr lang="en-US" altLang="ko-KR" sz="2000" dirty="0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8294350" y="5766454"/>
            <a:ext cx="696204" cy="44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전송</a:t>
            </a:r>
          </a:p>
        </p:txBody>
      </p:sp>
      <p:sp>
        <p:nvSpPr>
          <p:cNvPr id="43" name="제목 1"/>
          <p:cNvSpPr txBox="1">
            <a:spLocks/>
          </p:cNvSpPr>
          <p:nvPr/>
        </p:nvSpPr>
        <p:spPr>
          <a:xfrm>
            <a:off x="3487727" y="4322918"/>
            <a:ext cx="696204" cy="44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전송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49" y="3405401"/>
            <a:ext cx="547740" cy="54774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455" y="3533485"/>
            <a:ext cx="547740" cy="54774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449" y="3639306"/>
            <a:ext cx="547740" cy="54774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16" y="3564920"/>
            <a:ext cx="547740" cy="54774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2" y="3350381"/>
            <a:ext cx="1594531" cy="119677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20" y="3833506"/>
            <a:ext cx="575480" cy="62943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684">
            <a:off x="37306" y="5780254"/>
            <a:ext cx="1505484" cy="150548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647">
            <a:off x="226164" y="6026186"/>
            <a:ext cx="263769" cy="184461"/>
          </a:xfrm>
          <a:prstGeom prst="rect">
            <a:avLst/>
          </a:prstGeom>
        </p:spPr>
      </p:pic>
      <p:sp>
        <p:nvSpPr>
          <p:cNvPr id="62" name="왼쪽/오른쪽 화살표 61"/>
          <p:cNvSpPr/>
          <p:nvPr/>
        </p:nvSpPr>
        <p:spPr>
          <a:xfrm>
            <a:off x="2966556" y="3736238"/>
            <a:ext cx="1738546" cy="502787"/>
          </a:xfrm>
          <a:prstGeom prst="left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왼쪽/오른쪽 화살표 62"/>
          <p:cNvSpPr/>
          <p:nvPr/>
        </p:nvSpPr>
        <p:spPr>
          <a:xfrm>
            <a:off x="7692481" y="2238446"/>
            <a:ext cx="1738546" cy="502787"/>
          </a:xfrm>
          <a:prstGeom prst="left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왼쪽/오른쪽 화살표 63"/>
          <p:cNvSpPr/>
          <p:nvPr/>
        </p:nvSpPr>
        <p:spPr>
          <a:xfrm>
            <a:off x="7680122" y="3222466"/>
            <a:ext cx="1738546" cy="502787"/>
          </a:xfrm>
          <a:prstGeom prst="left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왼쪽/오른쪽 화살표 64"/>
          <p:cNvSpPr/>
          <p:nvPr/>
        </p:nvSpPr>
        <p:spPr>
          <a:xfrm>
            <a:off x="7680122" y="4206974"/>
            <a:ext cx="1738546" cy="502787"/>
          </a:xfrm>
          <a:prstGeom prst="left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왼쪽/오른쪽 화살표 65"/>
          <p:cNvSpPr/>
          <p:nvPr/>
        </p:nvSpPr>
        <p:spPr>
          <a:xfrm>
            <a:off x="7694017" y="5148138"/>
            <a:ext cx="1738546" cy="502787"/>
          </a:xfrm>
          <a:prstGeom prst="left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2225866" cy="1181265"/>
            <a:chOff x="-16933" y="0"/>
            <a:chExt cx="12225866" cy="11812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/>
            <a:stretch/>
          </p:blipFill>
          <p:spPr>
            <a:xfrm>
              <a:off x="-16933" y="0"/>
              <a:ext cx="3298518" cy="118126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004" y="0"/>
              <a:ext cx="3734321" cy="11812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258" y="0"/>
              <a:ext cx="3734321" cy="11812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02"/>
            <a:stretch/>
          </p:blipFill>
          <p:spPr>
            <a:xfrm>
              <a:off x="9228998" y="0"/>
              <a:ext cx="2979935" cy="1181265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222087" y="1217540"/>
            <a:ext cx="260074" cy="239123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189866" y="1348541"/>
            <a:ext cx="1915160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100" dirty="0"/>
              <a:t>일정표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4" y="6307919"/>
            <a:ext cx="547740" cy="5477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11" y="5518782"/>
            <a:ext cx="2181225" cy="2181225"/>
          </a:xfrm>
          <a:prstGeom prst="rect">
            <a:avLst/>
          </a:prstGeom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629522" y="5972171"/>
            <a:ext cx="795008" cy="356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i="1" dirty="0"/>
              <a:t>김용현</a:t>
            </a:r>
            <a:endParaRPr lang="ko-KR" altLang="en-US" sz="1600" dirty="0"/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55354" y="6204169"/>
            <a:ext cx="795008" cy="356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i="1" dirty="0"/>
              <a:t>강정수</a:t>
            </a:r>
            <a:endParaRPr lang="ko-KR" altLang="en-US" sz="1600" dirty="0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-34869" y="6026136"/>
            <a:ext cx="795008" cy="356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i="1" dirty="0" err="1"/>
              <a:t>서동윤</a:t>
            </a:r>
            <a:endParaRPr lang="ko-KR" altLang="en-US" sz="1600" dirty="0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938773" y="6464670"/>
            <a:ext cx="795008" cy="356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i="1" dirty="0" err="1"/>
              <a:t>박도월</a:t>
            </a:r>
            <a:endParaRPr lang="ko-KR" altLang="en-US" sz="16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0" y="6436003"/>
            <a:ext cx="547740" cy="547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4" y="6541824"/>
            <a:ext cx="547740" cy="54774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6467438"/>
            <a:ext cx="547740" cy="5477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0870" y="3968131"/>
            <a:ext cx="381852" cy="315274"/>
          </a:xfrm>
          <a:prstGeom prst="rect">
            <a:avLst/>
          </a:prstGeom>
        </p:spPr>
      </p:pic>
      <p:sp>
        <p:nvSpPr>
          <p:cNvPr id="20" name="화살표: 유턴 중요 시점 1" title="시간 표시줄 화살표">
            <a:extLst>
              <a:ext uri="{FF2B5EF4-FFF2-40B4-BE49-F238E27FC236}">
                <a16:creationId xmlns:a16="http://schemas.microsoft.com/office/drawing/2014/main" id="{36189603-5B44-4AF3-AEC6-6281E5F556A7}"/>
              </a:ext>
            </a:extLst>
          </p:cNvPr>
          <p:cNvSpPr/>
          <p:nvPr/>
        </p:nvSpPr>
        <p:spPr>
          <a:xfrm>
            <a:off x="514383" y="3232041"/>
            <a:ext cx="206801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20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화살표: 유턴 중요 시점 2" title="시간 표시줄 화살표">
            <a:extLst>
              <a:ext uri="{FF2B5EF4-FFF2-40B4-BE49-F238E27FC236}">
                <a16:creationId xmlns:a16="http://schemas.microsoft.com/office/drawing/2014/main" id="{9D37DFEE-3A11-4C0D-A12A-80512F7F58E6}"/>
              </a:ext>
            </a:extLst>
          </p:cNvPr>
          <p:cNvSpPr/>
          <p:nvPr/>
        </p:nvSpPr>
        <p:spPr>
          <a:xfrm flipV="1">
            <a:off x="2326386" y="3883074"/>
            <a:ext cx="1536515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20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화살표: 유턴 중요 시점 3" title="시간 표시줄 화살표">
            <a:extLst>
              <a:ext uri="{FF2B5EF4-FFF2-40B4-BE49-F238E27FC236}">
                <a16:creationId xmlns:a16="http://schemas.microsoft.com/office/drawing/2014/main" id="{1933FDD6-F066-4538-99D7-94C1D06624C3}"/>
              </a:ext>
            </a:extLst>
          </p:cNvPr>
          <p:cNvSpPr/>
          <p:nvPr/>
        </p:nvSpPr>
        <p:spPr>
          <a:xfrm>
            <a:off x="3643533" y="2647873"/>
            <a:ext cx="893303" cy="123507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20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화살표: 유턴 중요 시점 4" title="시간 표시줄 화살표">
            <a:extLst>
              <a:ext uri="{FF2B5EF4-FFF2-40B4-BE49-F238E27FC236}">
                <a16:creationId xmlns:a16="http://schemas.microsoft.com/office/drawing/2014/main" id="{E23F67B2-BA7A-475B-82FA-2AC38000CCA7}"/>
              </a:ext>
            </a:extLst>
          </p:cNvPr>
          <p:cNvSpPr/>
          <p:nvPr/>
        </p:nvSpPr>
        <p:spPr>
          <a:xfrm flipV="1">
            <a:off x="4270270" y="3882943"/>
            <a:ext cx="893303" cy="123507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20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화살표: 유턴 중요 시점 5" title="시간 표시줄 화살표">
            <a:extLst>
              <a:ext uri="{FF2B5EF4-FFF2-40B4-BE49-F238E27FC236}">
                <a16:creationId xmlns:a16="http://schemas.microsoft.com/office/drawing/2014/main" id="{60B2DC70-87DD-44B4-9974-2E0B2117DE08}"/>
              </a:ext>
            </a:extLst>
          </p:cNvPr>
          <p:cNvSpPr/>
          <p:nvPr/>
        </p:nvSpPr>
        <p:spPr>
          <a:xfrm>
            <a:off x="4922134" y="3218633"/>
            <a:ext cx="2841482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20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화살표: 유턴 중요 시점 6a" title="시간 표시줄 화살표">
            <a:extLst>
              <a:ext uri="{FF2B5EF4-FFF2-40B4-BE49-F238E27FC236}">
                <a16:creationId xmlns:a16="http://schemas.microsoft.com/office/drawing/2014/main" id="{F0525C47-CDE0-4E1B-AEF8-B7FC39073B28}"/>
              </a:ext>
            </a:extLst>
          </p:cNvPr>
          <p:cNvSpPr/>
          <p:nvPr/>
        </p:nvSpPr>
        <p:spPr>
          <a:xfrm flipV="1">
            <a:off x="7514826" y="3884370"/>
            <a:ext cx="2187219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20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화살표: 유턴 중요 시점 7" title="시간 표시줄 화살표">
            <a:extLst>
              <a:ext uri="{FF2B5EF4-FFF2-40B4-BE49-F238E27FC236}">
                <a16:creationId xmlns:a16="http://schemas.microsoft.com/office/drawing/2014/main" id="{058AE435-1F45-4B7B-8E34-B4AABA51CC48}"/>
              </a:ext>
            </a:extLst>
          </p:cNvPr>
          <p:cNvSpPr/>
          <p:nvPr/>
        </p:nvSpPr>
        <p:spPr>
          <a:xfrm>
            <a:off x="9472419" y="3203864"/>
            <a:ext cx="2055383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sz="20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5" name="텍스트 중요 시점 1" title="항목 텍스트">
            <a:extLst>
              <a:ext uri="{FF2B5EF4-FFF2-40B4-BE49-F238E27FC236}">
                <a16:creationId xmlns:a16="http://schemas.microsoft.com/office/drawing/2014/main" id="{A59FA398-8B0D-49E0-809E-6B58DA1A7F0E}"/>
              </a:ext>
            </a:extLst>
          </p:cNvPr>
          <p:cNvGrpSpPr/>
          <p:nvPr/>
        </p:nvGrpSpPr>
        <p:grpSpPr>
          <a:xfrm>
            <a:off x="664167" y="2383318"/>
            <a:ext cx="1767840" cy="470039"/>
            <a:chOff x="568098" y="1270541"/>
            <a:chExt cx="1767840" cy="470039"/>
          </a:xfrm>
        </p:grpSpPr>
        <p:sp>
          <p:nvSpPr>
            <p:cNvPr id="36" name="텍스트 상자 180">
              <a:extLst>
                <a:ext uri="{FF2B5EF4-FFF2-40B4-BE49-F238E27FC236}">
                  <a16:creationId xmlns:a16="http://schemas.microsoft.com/office/drawing/2014/main" id="{6B5245E3-4035-4760-B649-EB7C65910BA3}"/>
                </a:ext>
              </a:extLst>
            </p:cNvPr>
            <p:cNvSpPr txBox="1"/>
            <p:nvPr/>
          </p:nvSpPr>
          <p:spPr>
            <a:xfrm>
              <a:off x="568098" y="1270541"/>
              <a:ext cx="17678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2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아이템 선정</a:t>
              </a:r>
            </a:p>
          </p:txBody>
        </p:sp>
        <p:sp>
          <p:nvSpPr>
            <p:cNvPr id="37" name="텍스트 상자 181">
              <a:extLst>
                <a:ext uri="{FF2B5EF4-FFF2-40B4-BE49-F238E27FC236}">
                  <a16:creationId xmlns:a16="http://schemas.microsoft.com/office/drawing/2014/main" id="{F43BA435-89FE-4FAB-966E-23D4EF0EC493}"/>
                </a:ext>
              </a:extLst>
            </p:cNvPr>
            <p:cNvSpPr txBox="1"/>
            <p:nvPr/>
          </p:nvSpPr>
          <p:spPr>
            <a:xfrm>
              <a:off x="568098" y="1578997"/>
              <a:ext cx="176784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아이템 선정 및 구상</a:t>
              </a:r>
            </a:p>
          </p:txBody>
        </p:sp>
      </p:grpSp>
      <p:sp>
        <p:nvSpPr>
          <p:cNvPr id="38" name="기간 1" title="기간 텍스트">
            <a:extLst>
              <a:ext uri="{FF2B5EF4-FFF2-40B4-BE49-F238E27FC236}">
                <a16:creationId xmlns:a16="http://schemas.microsoft.com/office/drawing/2014/main" id="{BA99AB34-2A44-45C5-B5D9-CD9BEAB95EEE}"/>
              </a:ext>
            </a:extLst>
          </p:cNvPr>
          <p:cNvSpPr txBox="1"/>
          <p:nvPr/>
        </p:nvSpPr>
        <p:spPr>
          <a:xfrm>
            <a:off x="796223" y="2878386"/>
            <a:ext cx="141449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24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26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</a:t>
            </a:r>
          </a:p>
        </p:txBody>
      </p:sp>
      <p:grpSp>
        <p:nvGrpSpPr>
          <p:cNvPr id="39" name="텍스트 중요 시점 2" title="항목 텍스트">
            <a:extLst>
              <a:ext uri="{FF2B5EF4-FFF2-40B4-BE49-F238E27FC236}">
                <a16:creationId xmlns:a16="http://schemas.microsoft.com/office/drawing/2014/main" id="{5280FE29-FA31-40A1-8932-846E9132EF88}"/>
              </a:ext>
            </a:extLst>
          </p:cNvPr>
          <p:cNvGrpSpPr/>
          <p:nvPr/>
        </p:nvGrpSpPr>
        <p:grpSpPr>
          <a:xfrm>
            <a:off x="2210722" y="4837257"/>
            <a:ext cx="1767840" cy="470039"/>
            <a:chOff x="2128112" y="4930774"/>
            <a:chExt cx="1767840" cy="470039"/>
          </a:xfrm>
        </p:grpSpPr>
        <p:sp>
          <p:nvSpPr>
            <p:cNvPr id="40" name="텍스트 상자 187">
              <a:extLst>
                <a:ext uri="{FF2B5EF4-FFF2-40B4-BE49-F238E27FC236}">
                  <a16:creationId xmlns:a16="http://schemas.microsoft.com/office/drawing/2014/main" id="{C95FD264-8E31-48FC-B238-6A950A9C6583}"/>
                </a:ext>
              </a:extLst>
            </p:cNvPr>
            <p:cNvSpPr txBox="1"/>
            <p:nvPr/>
          </p:nvSpPr>
          <p:spPr>
            <a:xfrm>
              <a:off x="2128112" y="4930774"/>
              <a:ext cx="17678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2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회로 구상</a:t>
              </a:r>
            </a:p>
          </p:txBody>
        </p:sp>
        <p:sp>
          <p:nvSpPr>
            <p:cNvPr id="41" name="텍스트 상자 188">
              <a:extLst>
                <a:ext uri="{FF2B5EF4-FFF2-40B4-BE49-F238E27FC236}">
                  <a16:creationId xmlns:a16="http://schemas.microsoft.com/office/drawing/2014/main" id="{4DCD4C5A-C71A-4928-94AD-14D9409E3700}"/>
                </a:ext>
              </a:extLst>
            </p:cNvPr>
            <p:cNvSpPr txBox="1"/>
            <p:nvPr/>
          </p:nvSpPr>
          <p:spPr>
            <a:xfrm>
              <a:off x="2128112" y="5239230"/>
              <a:ext cx="176784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UART 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공부 및 구상</a:t>
              </a:r>
            </a:p>
          </p:txBody>
        </p:sp>
      </p:grpSp>
      <p:sp>
        <p:nvSpPr>
          <p:cNvPr id="42" name="기간 2" title="기간 텍스트">
            <a:extLst>
              <a:ext uri="{FF2B5EF4-FFF2-40B4-BE49-F238E27FC236}">
                <a16:creationId xmlns:a16="http://schemas.microsoft.com/office/drawing/2014/main" id="{C4E1DCDE-7980-4FEF-AD3C-1931CC87AB9F}"/>
              </a:ext>
            </a:extLst>
          </p:cNvPr>
          <p:cNvSpPr txBox="1"/>
          <p:nvPr/>
        </p:nvSpPr>
        <p:spPr>
          <a:xfrm>
            <a:off x="2458442" y="4619506"/>
            <a:ext cx="12724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24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26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</a:t>
            </a:r>
          </a:p>
        </p:txBody>
      </p:sp>
      <p:grpSp>
        <p:nvGrpSpPr>
          <p:cNvPr id="43" name="텍스트 중요 시점 3" title="항목 텍스트">
            <a:extLst>
              <a:ext uri="{FF2B5EF4-FFF2-40B4-BE49-F238E27FC236}">
                <a16:creationId xmlns:a16="http://schemas.microsoft.com/office/drawing/2014/main" id="{0439C5B7-9C38-40E2-8D97-5E778964EAD1}"/>
              </a:ext>
            </a:extLst>
          </p:cNvPr>
          <p:cNvGrpSpPr/>
          <p:nvPr/>
        </p:nvGrpSpPr>
        <p:grpSpPr>
          <a:xfrm>
            <a:off x="3206264" y="1888905"/>
            <a:ext cx="1767840" cy="727511"/>
            <a:chOff x="3095088" y="1270541"/>
            <a:chExt cx="1767840" cy="727511"/>
          </a:xfrm>
        </p:grpSpPr>
        <p:sp>
          <p:nvSpPr>
            <p:cNvPr id="44" name="텍스트 상자 193">
              <a:extLst>
                <a:ext uri="{FF2B5EF4-FFF2-40B4-BE49-F238E27FC236}">
                  <a16:creationId xmlns:a16="http://schemas.microsoft.com/office/drawing/2014/main" id="{57BE9E71-DFEF-4975-BCC6-C716CADF2553}"/>
                </a:ext>
              </a:extLst>
            </p:cNvPr>
            <p:cNvSpPr txBox="1"/>
            <p:nvPr/>
          </p:nvSpPr>
          <p:spPr>
            <a:xfrm>
              <a:off x="3095088" y="1270541"/>
              <a:ext cx="17678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2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역할 분담</a:t>
              </a:r>
            </a:p>
          </p:txBody>
        </p:sp>
        <p:sp>
          <p:nvSpPr>
            <p:cNvPr id="45" name="텍스트 상자 194">
              <a:extLst>
                <a:ext uri="{FF2B5EF4-FFF2-40B4-BE49-F238E27FC236}">
                  <a16:creationId xmlns:a16="http://schemas.microsoft.com/office/drawing/2014/main" id="{6EB20292-6192-4D9F-81C5-1C272A88AF26}"/>
                </a:ext>
              </a:extLst>
            </p:cNvPr>
            <p:cNvSpPr txBox="1"/>
            <p:nvPr/>
          </p:nvSpPr>
          <p:spPr>
            <a:xfrm>
              <a:off x="3095088" y="1578997"/>
              <a:ext cx="176784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역할 분담 및 공부 내용 공유</a:t>
              </a:r>
            </a:p>
          </p:txBody>
        </p:sp>
        <p:sp>
          <p:nvSpPr>
            <p:cNvPr id="46" name="텍스트 상자 195">
              <a:extLst>
                <a:ext uri="{FF2B5EF4-FFF2-40B4-BE49-F238E27FC236}">
                  <a16:creationId xmlns:a16="http://schemas.microsoft.com/office/drawing/2014/main" id="{C2751D8C-2432-4EAC-9CAA-F95158DA6B0D}"/>
                </a:ext>
              </a:extLst>
            </p:cNvPr>
            <p:cNvSpPr txBox="1"/>
            <p:nvPr/>
          </p:nvSpPr>
          <p:spPr>
            <a:xfrm>
              <a:off x="3095089" y="1762315"/>
              <a:ext cx="1767839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24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년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8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월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27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일</a:t>
              </a:r>
            </a:p>
          </p:txBody>
        </p:sp>
      </p:grpSp>
      <p:grpSp>
        <p:nvGrpSpPr>
          <p:cNvPr id="47" name="텍스트 중요 시점 4" title="항목 텍스트">
            <a:extLst>
              <a:ext uri="{FF2B5EF4-FFF2-40B4-BE49-F238E27FC236}">
                <a16:creationId xmlns:a16="http://schemas.microsoft.com/office/drawing/2014/main" id="{925A13D7-3013-4915-B8AA-60DCEBDC4A01}"/>
              </a:ext>
            </a:extLst>
          </p:cNvPr>
          <p:cNvGrpSpPr/>
          <p:nvPr/>
        </p:nvGrpSpPr>
        <p:grpSpPr>
          <a:xfrm>
            <a:off x="3832362" y="5402782"/>
            <a:ext cx="1767840" cy="470039"/>
            <a:chOff x="3764706" y="4930774"/>
            <a:chExt cx="1767840" cy="470039"/>
          </a:xfrm>
        </p:grpSpPr>
        <p:sp>
          <p:nvSpPr>
            <p:cNvPr id="49" name="텍스트 상자 198">
              <a:extLst>
                <a:ext uri="{FF2B5EF4-FFF2-40B4-BE49-F238E27FC236}">
                  <a16:creationId xmlns:a16="http://schemas.microsoft.com/office/drawing/2014/main" id="{79806D6A-513A-48E1-8624-5F56FD41FD8E}"/>
                </a:ext>
              </a:extLst>
            </p:cNvPr>
            <p:cNvSpPr txBox="1"/>
            <p:nvPr/>
          </p:nvSpPr>
          <p:spPr>
            <a:xfrm>
              <a:off x="3764706" y="4930774"/>
              <a:ext cx="17678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2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코딩</a:t>
              </a:r>
            </a:p>
          </p:txBody>
        </p:sp>
        <p:sp>
          <p:nvSpPr>
            <p:cNvPr id="50" name="텍스트 상자 199">
              <a:extLst>
                <a:ext uri="{FF2B5EF4-FFF2-40B4-BE49-F238E27FC236}">
                  <a16:creationId xmlns:a16="http://schemas.microsoft.com/office/drawing/2014/main" id="{0560C968-3479-4EF0-861F-4E7AE6F35E6D}"/>
                </a:ext>
              </a:extLst>
            </p:cNvPr>
            <p:cNvSpPr txBox="1"/>
            <p:nvPr/>
          </p:nvSpPr>
          <p:spPr>
            <a:xfrm>
              <a:off x="3764706" y="5239230"/>
              <a:ext cx="176784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송신 코드 완성</a:t>
              </a:r>
            </a:p>
          </p:txBody>
        </p:sp>
      </p:grpSp>
      <p:sp>
        <p:nvSpPr>
          <p:cNvPr id="48" name="기간 5" title="기간 텍스트">
            <a:extLst>
              <a:ext uri="{FF2B5EF4-FFF2-40B4-BE49-F238E27FC236}">
                <a16:creationId xmlns:a16="http://schemas.microsoft.com/office/drawing/2014/main" id="{AE511117-5F81-4EEF-9123-295DC980CAC8}"/>
              </a:ext>
            </a:extLst>
          </p:cNvPr>
          <p:cNvSpPr txBox="1"/>
          <p:nvPr/>
        </p:nvSpPr>
        <p:spPr>
          <a:xfrm>
            <a:off x="4080082" y="5209720"/>
            <a:ext cx="12724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24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27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</a:t>
            </a:r>
          </a:p>
        </p:txBody>
      </p:sp>
      <p:sp>
        <p:nvSpPr>
          <p:cNvPr id="51" name="기간 5" title="기간 텍스트">
            <a:extLst>
              <a:ext uri="{FF2B5EF4-FFF2-40B4-BE49-F238E27FC236}">
                <a16:creationId xmlns:a16="http://schemas.microsoft.com/office/drawing/2014/main" id="{AE511117-5F81-4EEF-9123-295DC980CAC8}"/>
              </a:ext>
            </a:extLst>
          </p:cNvPr>
          <p:cNvSpPr txBox="1"/>
          <p:nvPr/>
        </p:nvSpPr>
        <p:spPr>
          <a:xfrm>
            <a:off x="5706674" y="2967285"/>
            <a:ext cx="12724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24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28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</a:t>
            </a:r>
          </a:p>
        </p:txBody>
      </p:sp>
      <p:grpSp>
        <p:nvGrpSpPr>
          <p:cNvPr id="52" name="텍스트 중요 시점 5" title="항목 텍스트">
            <a:extLst>
              <a:ext uri="{FF2B5EF4-FFF2-40B4-BE49-F238E27FC236}">
                <a16:creationId xmlns:a16="http://schemas.microsoft.com/office/drawing/2014/main" id="{BFB56E2D-6AC2-44DC-BB7B-423C3393A995}"/>
              </a:ext>
            </a:extLst>
          </p:cNvPr>
          <p:cNvGrpSpPr/>
          <p:nvPr/>
        </p:nvGrpSpPr>
        <p:grpSpPr>
          <a:xfrm>
            <a:off x="5458955" y="2419833"/>
            <a:ext cx="1767840" cy="470039"/>
            <a:chOff x="5362965" y="1270541"/>
            <a:chExt cx="1767840" cy="470039"/>
          </a:xfrm>
        </p:grpSpPr>
        <p:sp>
          <p:nvSpPr>
            <p:cNvPr id="53" name="텍스트 상자 204">
              <a:extLst>
                <a:ext uri="{FF2B5EF4-FFF2-40B4-BE49-F238E27FC236}">
                  <a16:creationId xmlns:a16="http://schemas.microsoft.com/office/drawing/2014/main" id="{6C6BF4F5-4187-4C24-91F8-B0334FE9A105}"/>
                </a:ext>
              </a:extLst>
            </p:cNvPr>
            <p:cNvSpPr txBox="1"/>
            <p:nvPr/>
          </p:nvSpPr>
          <p:spPr>
            <a:xfrm>
              <a:off x="5362965" y="1270541"/>
              <a:ext cx="17678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2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코딩</a:t>
              </a:r>
            </a:p>
          </p:txBody>
        </p:sp>
        <p:sp>
          <p:nvSpPr>
            <p:cNvPr id="54" name="텍스트 상자 205">
              <a:extLst>
                <a:ext uri="{FF2B5EF4-FFF2-40B4-BE49-F238E27FC236}">
                  <a16:creationId xmlns:a16="http://schemas.microsoft.com/office/drawing/2014/main" id="{AF85AC23-D6EA-4B23-98AE-B44CC72A87D9}"/>
                </a:ext>
              </a:extLst>
            </p:cNvPr>
            <p:cNvSpPr txBox="1"/>
            <p:nvPr/>
          </p:nvSpPr>
          <p:spPr>
            <a:xfrm>
              <a:off x="5362965" y="1578997"/>
              <a:ext cx="176784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수신 코드 완성</a:t>
              </a:r>
            </a:p>
          </p:txBody>
        </p:sp>
      </p:grpSp>
      <p:grpSp>
        <p:nvGrpSpPr>
          <p:cNvPr id="55" name="텍스트 중요 시점 6" title="항목 텍스트">
            <a:extLst>
              <a:ext uri="{FF2B5EF4-FFF2-40B4-BE49-F238E27FC236}">
                <a16:creationId xmlns:a16="http://schemas.microsoft.com/office/drawing/2014/main" id="{9F717C98-ECB0-4B40-8494-A87D968ACD50}"/>
              </a:ext>
            </a:extLst>
          </p:cNvPr>
          <p:cNvGrpSpPr/>
          <p:nvPr/>
        </p:nvGrpSpPr>
        <p:grpSpPr>
          <a:xfrm>
            <a:off x="7724515" y="4653438"/>
            <a:ext cx="1767840" cy="727511"/>
            <a:chOff x="7602524" y="4930774"/>
            <a:chExt cx="1767840" cy="727511"/>
          </a:xfrm>
        </p:grpSpPr>
        <p:sp>
          <p:nvSpPr>
            <p:cNvPr id="56" name="텍스트 상자 213">
              <a:extLst>
                <a:ext uri="{FF2B5EF4-FFF2-40B4-BE49-F238E27FC236}">
                  <a16:creationId xmlns:a16="http://schemas.microsoft.com/office/drawing/2014/main" id="{F2E111CE-6E3B-451A-B1CA-D4EDF27F1F15}"/>
                </a:ext>
              </a:extLst>
            </p:cNvPr>
            <p:cNvSpPr txBox="1"/>
            <p:nvPr/>
          </p:nvSpPr>
          <p:spPr>
            <a:xfrm>
              <a:off x="7602524" y="4930774"/>
              <a:ext cx="17678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2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코딩</a:t>
              </a:r>
            </a:p>
          </p:txBody>
        </p:sp>
        <p:sp>
          <p:nvSpPr>
            <p:cNvPr id="57" name="텍스트 상자 214">
              <a:extLst>
                <a:ext uri="{FF2B5EF4-FFF2-40B4-BE49-F238E27FC236}">
                  <a16:creationId xmlns:a16="http://schemas.microsoft.com/office/drawing/2014/main" id="{2252438A-0F18-493A-9B41-1705B30B4723}"/>
                </a:ext>
              </a:extLst>
            </p:cNvPr>
            <p:cNvSpPr txBox="1"/>
            <p:nvPr/>
          </p:nvSpPr>
          <p:spPr>
            <a:xfrm>
              <a:off x="7602524" y="5239230"/>
              <a:ext cx="176784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결합 및 마무리</a:t>
              </a:r>
            </a:p>
          </p:txBody>
        </p:sp>
        <p:sp>
          <p:nvSpPr>
            <p:cNvPr id="58" name="텍스트 상자 215">
              <a:extLst>
                <a:ext uri="{FF2B5EF4-FFF2-40B4-BE49-F238E27FC236}">
                  <a16:creationId xmlns:a16="http://schemas.microsoft.com/office/drawing/2014/main" id="{76D2DF04-A543-4288-B812-7AE614CDECA7}"/>
                </a:ext>
              </a:extLst>
            </p:cNvPr>
            <p:cNvSpPr txBox="1"/>
            <p:nvPr/>
          </p:nvSpPr>
          <p:spPr>
            <a:xfrm>
              <a:off x="7602525" y="5422548"/>
              <a:ext cx="1767839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24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년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8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월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29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일</a:t>
              </a:r>
            </a:p>
          </p:txBody>
        </p:sp>
      </p:grpSp>
      <p:sp>
        <p:nvSpPr>
          <p:cNvPr id="59" name="기간 7" title="기간 텍스트">
            <a:extLst>
              <a:ext uri="{FF2B5EF4-FFF2-40B4-BE49-F238E27FC236}">
                <a16:creationId xmlns:a16="http://schemas.microsoft.com/office/drawing/2014/main" id="{EE6D4252-E578-43E2-B07D-1BD8A9A87252}"/>
              </a:ext>
            </a:extLst>
          </p:cNvPr>
          <p:cNvSpPr txBox="1"/>
          <p:nvPr/>
        </p:nvSpPr>
        <p:spPr>
          <a:xfrm>
            <a:off x="9863909" y="2967032"/>
            <a:ext cx="127240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24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30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</a:t>
            </a:r>
          </a:p>
        </p:txBody>
      </p:sp>
      <p:grpSp>
        <p:nvGrpSpPr>
          <p:cNvPr id="60" name="텍스트 중요 시점 7" title="항목 텍스트">
            <a:extLst>
              <a:ext uri="{FF2B5EF4-FFF2-40B4-BE49-F238E27FC236}">
                <a16:creationId xmlns:a16="http://schemas.microsoft.com/office/drawing/2014/main" id="{B8D93E6F-FCFD-4751-9199-7AB157111B64}"/>
              </a:ext>
            </a:extLst>
          </p:cNvPr>
          <p:cNvGrpSpPr/>
          <p:nvPr/>
        </p:nvGrpSpPr>
        <p:grpSpPr>
          <a:xfrm>
            <a:off x="9451249" y="2191496"/>
            <a:ext cx="2076553" cy="855684"/>
            <a:chOff x="9361820" y="1270541"/>
            <a:chExt cx="2076553" cy="631621"/>
          </a:xfrm>
        </p:grpSpPr>
        <p:sp>
          <p:nvSpPr>
            <p:cNvPr id="61" name="텍스트 상자 225">
              <a:extLst>
                <a:ext uri="{FF2B5EF4-FFF2-40B4-BE49-F238E27FC236}">
                  <a16:creationId xmlns:a16="http://schemas.microsoft.com/office/drawing/2014/main" id="{8F8EBB4A-906D-4B4E-9C8D-2D01E7086702}"/>
                </a:ext>
              </a:extLst>
            </p:cNvPr>
            <p:cNvSpPr txBox="1"/>
            <p:nvPr/>
          </p:nvSpPr>
          <p:spPr>
            <a:xfrm>
              <a:off x="9361820" y="1270541"/>
              <a:ext cx="207655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2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완성</a:t>
              </a:r>
            </a:p>
          </p:txBody>
        </p:sp>
        <p:sp>
          <p:nvSpPr>
            <p:cNvPr id="62" name="텍스트 상자 226">
              <a:extLst>
                <a:ext uri="{FF2B5EF4-FFF2-40B4-BE49-F238E27FC236}">
                  <a16:creationId xmlns:a16="http://schemas.microsoft.com/office/drawing/2014/main" id="{2DD0E340-2933-4D6A-AB6B-9CAB6C5D06E9}"/>
                </a:ext>
              </a:extLst>
            </p:cNvPr>
            <p:cNvSpPr txBox="1"/>
            <p:nvPr/>
          </p:nvSpPr>
          <p:spPr>
            <a:xfrm>
              <a:off x="9520451" y="1578997"/>
              <a:ext cx="1767840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rtl="0">
                <a:defRPr lang="ko-kr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코드 결합 및 발표자료 마무리</a:t>
              </a: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828" y="3832571"/>
            <a:ext cx="618040" cy="67598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9991" y="3968131"/>
            <a:ext cx="381852" cy="31527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69122" y="2877002"/>
            <a:ext cx="381852" cy="31527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8643" y="3968131"/>
            <a:ext cx="381852" cy="31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1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3866" y="0"/>
            <a:ext cx="12225866" cy="1181265"/>
            <a:chOff x="-16933" y="0"/>
            <a:chExt cx="12225866" cy="11812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/>
            <a:stretch/>
          </p:blipFill>
          <p:spPr>
            <a:xfrm>
              <a:off x="-16933" y="0"/>
              <a:ext cx="3298518" cy="118126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004" y="0"/>
              <a:ext cx="3734321" cy="11812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258" y="0"/>
              <a:ext cx="3734321" cy="11812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02"/>
            <a:stretch/>
          </p:blipFill>
          <p:spPr>
            <a:xfrm>
              <a:off x="9228998" y="0"/>
              <a:ext cx="2979935" cy="118126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222087" y="1217540"/>
            <a:ext cx="260074" cy="23912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189866" y="1348541"/>
            <a:ext cx="1915160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실행 착오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987887" y="2164670"/>
            <a:ext cx="1915160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37" y="4482310"/>
            <a:ext cx="4286250" cy="3429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718" y="6295851"/>
            <a:ext cx="2466667" cy="9238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435" y="6245973"/>
            <a:ext cx="2466667" cy="923810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37992"/>
              </p:ext>
            </p:extLst>
          </p:nvPr>
        </p:nvGraphicFramePr>
        <p:xfrm>
          <a:off x="1355074" y="2300876"/>
          <a:ext cx="9542124" cy="2949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31">
                  <a:extLst>
                    <a:ext uri="{9D8B030D-6E8A-4147-A177-3AD203B41FA5}">
                      <a16:colId xmlns:a16="http://schemas.microsoft.com/office/drawing/2014/main" val="1757988141"/>
                    </a:ext>
                  </a:extLst>
                </a:gridCol>
                <a:gridCol w="2385531">
                  <a:extLst>
                    <a:ext uri="{9D8B030D-6E8A-4147-A177-3AD203B41FA5}">
                      <a16:colId xmlns:a16="http://schemas.microsoft.com/office/drawing/2014/main" val="1782276943"/>
                    </a:ext>
                  </a:extLst>
                </a:gridCol>
                <a:gridCol w="2385531">
                  <a:extLst>
                    <a:ext uri="{9D8B030D-6E8A-4147-A177-3AD203B41FA5}">
                      <a16:colId xmlns:a16="http://schemas.microsoft.com/office/drawing/2014/main" val="3966348948"/>
                    </a:ext>
                  </a:extLst>
                </a:gridCol>
                <a:gridCol w="2385531">
                  <a:extLst>
                    <a:ext uri="{9D8B030D-6E8A-4147-A177-3AD203B41FA5}">
                      <a16:colId xmlns:a16="http://schemas.microsoft.com/office/drawing/2014/main" val="226301566"/>
                    </a:ext>
                  </a:extLst>
                </a:gridCol>
              </a:tblGrid>
              <a:tr h="3720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블루투스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시작</a:t>
                      </a:r>
                    </a:p>
                  </a:txBody>
                  <a:tcPr marL="80547" marR="80547" marT="40274" marB="402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블루투스</a:t>
                      </a:r>
                      <a:r>
                        <a:rPr lang="en-US" altLang="ko-KR" dirty="0"/>
                        <a:t>_</a:t>
                      </a:r>
                      <a:r>
                        <a:rPr lang="ko-KR" altLang="en-US" dirty="0"/>
                        <a:t>송수신</a:t>
                      </a:r>
                    </a:p>
                  </a:txBody>
                  <a:tcPr marL="80547" marR="80547" marT="40274" marB="4027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블루투스</a:t>
                      </a:r>
                      <a:r>
                        <a:rPr lang="en-US" altLang="ko-KR" dirty="0"/>
                        <a:t>_</a:t>
                      </a:r>
                      <a:r>
                        <a:rPr lang="ko-KR" altLang="en-US" dirty="0"/>
                        <a:t>데이터</a:t>
                      </a:r>
                    </a:p>
                  </a:txBody>
                  <a:tcPr marL="80547" marR="80547" marT="40274" marB="4027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블루투스</a:t>
                      </a:r>
                      <a:r>
                        <a:rPr lang="en-US" altLang="ko-KR" dirty="0"/>
                        <a:t>_</a:t>
                      </a:r>
                      <a:r>
                        <a:rPr lang="ko-KR" altLang="en-US" dirty="0"/>
                        <a:t>연결</a:t>
                      </a:r>
                    </a:p>
                  </a:txBody>
                  <a:tcPr marL="80547" marR="80547" marT="40274" marB="4027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758118"/>
                  </a:ext>
                </a:extLst>
              </a:tr>
              <a:tr h="257706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47" marR="80547" marT="40274" marB="402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80547" marR="80547" marT="40274" marB="402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80547" marR="80547" marT="40274" marB="402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80547" marR="80547" marT="40274" marB="402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47885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29" y="2829386"/>
            <a:ext cx="1352550" cy="10096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53846" y="4124483"/>
            <a:ext cx="1421679" cy="10096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97" y="3065955"/>
            <a:ext cx="1558989" cy="170514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13" y="4015203"/>
            <a:ext cx="495102" cy="495102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3976013" y="2768530"/>
            <a:ext cx="735000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5175154" y="4166073"/>
            <a:ext cx="735000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44" y="3479901"/>
            <a:ext cx="2011139" cy="20111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85" y="3383358"/>
            <a:ext cx="1510972" cy="10503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89" y="3360499"/>
            <a:ext cx="1704762" cy="170476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32" y="3131818"/>
            <a:ext cx="834816" cy="76177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168" y="3131818"/>
            <a:ext cx="662596" cy="72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0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6174695" y="5465715"/>
            <a:ext cx="5881470" cy="7561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6775">
            <a:off x="6291659" y="1921062"/>
            <a:ext cx="3790950" cy="1405811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4223">
            <a:off x="-89637" y="5943266"/>
            <a:ext cx="3790950" cy="1405811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7078" r="4130" b="13497"/>
          <a:stretch/>
        </p:blipFill>
        <p:spPr>
          <a:xfrm rot="20823654">
            <a:off x="3248268" y="4575494"/>
            <a:ext cx="3511339" cy="1116563"/>
          </a:xfrm>
          <a:prstGeom prst="rect">
            <a:avLst/>
          </a:prstGeom>
        </p:spPr>
      </p:pic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447336"/>
              </p:ext>
            </p:extLst>
          </p:nvPr>
        </p:nvGraphicFramePr>
        <p:xfrm>
          <a:off x="348726" y="2241727"/>
          <a:ext cx="11617908" cy="297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4477">
                  <a:extLst>
                    <a:ext uri="{9D8B030D-6E8A-4147-A177-3AD203B41FA5}">
                      <a16:colId xmlns:a16="http://schemas.microsoft.com/office/drawing/2014/main" val="1757988141"/>
                    </a:ext>
                  </a:extLst>
                </a:gridCol>
                <a:gridCol w="2904477">
                  <a:extLst>
                    <a:ext uri="{9D8B030D-6E8A-4147-A177-3AD203B41FA5}">
                      <a16:colId xmlns:a16="http://schemas.microsoft.com/office/drawing/2014/main" val="1782276943"/>
                    </a:ext>
                  </a:extLst>
                </a:gridCol>
                <a:gridCol w="2904477">
                  <a:extLst>
                    <a:ext uri="{9D8B030D-6E8A-4147-A177-3AD203B41FA5}">
                      <a16:colId xmlns:a16="http://schemas.microsoft.com/office/drawing/2014/main" val="3966348948"/>
                    </a:ext>
                  </a:extLst>
                </a:gridCol>
                <a:gridCol w="2904477">
                  <a:extLst>
                    <a:ext uri="{9D8B030D-6E8A-4147-A177-3AD203B41FA5}">
                      <a16:colId xmlns:a16="http://schemas.microsoft.com/office/drawing/2014/main" val="226301566"/>
                    </a:ext>
                  </a:extLst>
                </a:gridCol>
              </a:tblGrid>
              <a:tr h="376122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HC-06</a:t>
                      </a:r>
                      <a:endParaRPr lang="ko-KR" altLang="en-US" dirty="0"/>
                    </a:p>
                  </a:txBody>
                  <a:tcPr marL="80547" marR="80547" marT="40274" marB="40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통신 종류</a:t>
                      </a:r>
                      <a:endParaRPr lang="ko-KR" altLang="en-US" dirty="0"/>
                    </a:p>
                  </a:txBody>
                  <a:tcPr marL="80547" marR="80547" marT="40274" marB="402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TX(</a:t>
                      </a:r>
                      <a:r>
                        <a:rPr lang="ko-KR" altLang="en-US" sz="1800" dirty="0"/>
                        <a:t>송신</a:t>
                      </a:r>
                      <a:r>
                        <a:rPr lang="en-US" altLang="ko-KR" sz="1800" dirty="0"/>
                        <a:t>) RX(</a:t>
                      </a:r>
                      <a:r>
                        <a:rPr lang="ko-KR" altLang="en-US" sz="1800" dirty="0"/>
                        <a:t>수신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80547" marR="80547" marT="40274" marB="402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전송 속도 </a:t>
                      </a:r>
                      <a:endParaRPr lang="ko-KR" altLang="en-US" dirty="0"/>
                    </a:p>
                  </a:txBody>
                  <a:tcPr marL="80547" marR="80547" marT="40274" marB="402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758118"/>
                  </a:ext>
                </a:extLst>
              </a:tr>
              <a:tr h="259743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547" marR="80547" marT="40274" marB="402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80547" marR="80547" marT="40274" marB="402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80547" marR="80547" marT="40274" marB="402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80547" marR="80547" marT="40274" marB="402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47885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8" y="2340842"/>
            <a:ext cx="3528214" cy="26461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222087" y="1217540"/>
            <a:ext cx="260074" cy="23912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189865" y="1348541"/>
            <a:ext cx="2771995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블루투스</a:t>
            </a:r>
            <a:r>
              <a:rPr lang="en-US" altLang="ko-KR" dirty="0"/>
              <a:t>_</a:t>
            </a:r>
            <a:r>
              <a:rPr lang="ko-KR" altLang="en-US" dirty="0"/>
              <a:t>시작</a:t>
            </a: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592120" y="4501607"/>
            <a:ext cx="1741799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800" dirty="0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9522420" y="4534281"/>
            <a:ext cx="1971501" cy="392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Divisor = 10417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699927" y="3094049"/>
            <a:ext cx="2114560" cy="1137893"/>
            <a:chOff x="5422810" y="1903040"/>
            <a:chExt cx="2114560" cy="1137893"/>
          </a:xfrm>
        </p:grpSpPr>
        <p:cxnSp>
          <p:nvCxnSpPr>
            <p:cNvPr id="28" name="직선 화살표 연결선 27"/>
            <p:cNvCxnSpPr/>
            <p:nvPr/>
          </p:nvCxnSpPr>
          <p:spPr>
            <a:xfrm>
              <a:off x="6170140" y="2466599"/>
              <a:ext cx="4359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810" y="1903040"/>
              <a:ext cx="810442" cy="1137893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7155" y="2021219"/>
              <a:ext cx="880215" cy="880215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3983705" y="4406255"/>
            <a:ext cx="1372240" cy="438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직렬</a:t>
            </a:r>
            <a:r>
              <a:rPr lang="en-US" altLang="ko-KR" sz="1800" dirty="0"/>
              <a:t>(Serial)</a:t>
            </a:r>
            <a:endParaRPr lang="ko-KR" altLang="en-US" sz="1800" dirty="0"/>
          </a:p>
        </p:txBody>
      </p:sp>
      <p:grpSp>
        <p:nvGrpSpPr>
          <p:cNvPr id="70" name="그룹 69"/>
          <p:cNvGrpSpPr/>
          <p:nvPr/>
        </p:nvGrpSpPr>
        <p:grpSpPr>
          <a:xfrm>
            <a:off x="6306429" y="3428157"/>
            <a:ext cx="2564066" cy="1593849"/>
            <a:chOff x="473457" y="4069372"/>
            <a:chExt cx="2564066" cy="1593849"/>
          </a:xfrm>
        </p:grpSpPr>
        <p:sp>
          <p:nvSpPr>
            <p:cNvPr id="19" name="제목 1"/>
            <p:cNvSpPr txBox="1">
              <a:spLocks/>
            </p:cNvSpPr>
            <p:nvPr/>
          </p:nvSpPr>
          <p:spPr>
            <a:xfrm>
              <a:off x="473457" y="4069372"/>
              <a:ext cx="2564066" cy="15938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/>
                <a:t>TX(</a:t>
              </a:r>
              <a:r>
                <a:rPr lang="ko-KR" altLang="en-US" sz="1800" dirty="0"/>
                <a:t>송신</a:t>
              </a:r>
              <a:r>
                <a:rPr lang="en-US" altLang="ko-KR" sz="1800" dirty="0"/>
                <a:t>)        RX(</a:t>
              </a:r>
              <a:r>
                <a:rPr lang="ko-KR" altLang="en-US" sz="1800" dirty="0"/>
                <a:t>수신</a:t>
              </a:r>
              <a:r>
                <a:rPr lang="en-US" altLang="ko-KR" sz="1800" dirty="0"/>
                <a:t>)</a:t>
              </a:r>
            </a:p>
            <a:p>
              <a:endParaRPr lang="en-US" altLang="ko-KR" sz="1800" dirty="0"/>
            </a:p>
            <a:p>
              <a:r>
                <a:rPr lang="en-US" altLang="ko-KR" sz="1800" dirty="0"/>
                <a:t>RX(</a:t>
              </a:r>
              <a:r>
                <a:rPr lang="ko-KR" altLang="en-US" sz="1800" dirty="0"/>
                <a:t>수신</a:t>
              </a:r>
              <a:r>
                <a:rPr lang="en-US" altLang="ko-KR" sz="1800" dirty="0"/>
                <a:t>)        TX(</a:t>
              </a:r>
              <a:r>
                <a:rPr lang="ko-KR" altLang="en-US" sz="1800" dirty="0"/>
                <a:t>송신</a:t>
              </a:r>
              <a:r>
                <a:rPr lang="en-US" altLang="ko-KR" sz="1800" dirty="0"/>
                <a:t>)</a:t>
              </a:r>
              <a:endParaRPr lang="ko-KR" altLang="en-US" sz="1800" dirty="0"/>
            </a:p>
          </p:txBody>
        </p:sp>
        <p:cxnSp>
          <p:nvCxnSpPr>
            <p:cNvPr id="61" name="직선 화살표 연결선 60"/>
            <p:cNvCxnSpPr/>
            <p:nvPr/>
          </p:nvCxnSpPr>
          <p:spPr>
            <a:xfrm>
              <a:off x="1589847" y="4673951"/>
              <a:ext cx="359177" cy="4601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1602619" y="4656470"/>
              <a:ext cx="333631" cy="4903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9276459" y="3615347"/>
            <a:ext cx="4145040" cy="785059"/>
            <a:chOff x="9212065" y="4856232"/>
            <a:chExt cx="4145040" cy="785059"/>
          </a:xfrm>
        </p:grpSpPr>
        <p:sp>
          <p:nvSpPr>
            <p:cNvPr id="71" name="제목 1"/>
            <p:cNvSpPr txBox="1">
              <a:spLocks/>
            </p:cNvSpPr>
            <p:nvPr/>
          </p:nvSpPr>
          <p:spPr>
            <a:xfrm>
              <a:off x="9511801" y="4856232"/>
              <a:ext cx="3845304" cy="7850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/>
                <a:t>100MHz (Basys3)  </a:t>
              </a:r>
            </a:p>
            <a:p>
              <a:endParaRPr lang="en-US" altLang="ko-KR" sz="1800" dirty="0"/>
            </a:p>
            <a:p>
              <a:r>
                <a:rPr lang="en-US" altLang="ko-KR" sz="1800" dirty="0"/>
                <a:t>9600 baud rate</a:t>
              </a:r>
              <a:endParaRPr lang="ko-KR" altLang="en-US" sz="1800" dirty="0"/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9212065" y="5248762"/>
              <a:ext cx="23932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1"/>
          <p:cNvSpPr txBox="1">
            <a:spLocks/>
          </p:cNvSpPr>
          <p:nvPr/>
        </p:nvSpPr>
        <p:spPr>
          <a:xfrm>
            <a:off x="836764" y="4484194"/>
            <a:ext cx="2026638" cy="34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/>
              <a:t>UART</a:t>
            </a:r>
            <a:r>
              <a:rPr lang="ko-KR" altLang="en-US" sz="1600" dirty="0"/>
              <a:t>통신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6775">
            <a:off x="9329029" y="12830"/>
            <a:ext cx="3790950" cy="14058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-33866" y="0"/>
            <a:ext cx="12225866" cy="1181265"/>
            <a:chOff x="-16933" y="0"/>
            <a:chExt cx="12225866" cy="11812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/>
            <a:stretch/>
          </p:blipFill>
          <p:spPr>
            <a:xfrm>
              <a:off x="-16933" y="0"/>
              <a:ext cx="3298518" cy="118126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004" y="0"/>
              <a:ext cx="3734321" cy="11812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258" y="0"/>
              <a:ext cx="3734321" cy="11812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02"/>
            <a:stretch/>
          </p:blipFill>
          <p:spPr>
            <a:xfrm>
              <a:off x="9228998" y="0"/>
              <a:ext cx="2979935" cy="1181265"/>
            </a:xfrm>
            <a:prstGeom prst="rect">
              <a:avLst/>
            </a:prstGeom>
          </p:spPr>
        </p:pic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98" y="3042804"/>
            <a:ext cx="2711880" cy="159932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7028763" y="3359401"/>
            <a:ext cx="1372240" cy="438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800" dirty="0"/>
          </a:p>
        </p:txBody>
      </p:sp>
      <p:sp>
        <p:nvSpPr>
          <p:cNvPr id="90" name="제목 1"/>
          <p:cNvSpPr txBox="1">
            <a:spLocks/>
          </p:cNvSpPr>
          <p:nvPr/>
        </p:nvSpPr>
        <p:spPr>
          <a:xfrm>
            <a:off x="7137757" y="3078276"/>
            <a:ext cx="972912" cy="438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무반응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627" y="5525349"/>
            <a:ext cx="5724525" cy="6381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43" y="5006186"/>
            <a:ext cx="4229961" cy="42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" y="3336797"/>
            <a:ext cx="5326137" cy="532613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-33866" y="0"/>
            <a:ext cx="12225866" cy="1181265"/>
            <a:chOff x="-16933" y="0"/>
            <a:chExt cx="12225866" cy="11812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/>
            <a:stretch/>
          </p:blipFill>
          <p:spPr>
            <a:xfrm>
              <a:off x="-16933" y="0"/>
              <a:ext cx="3298518" cy="118126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004" y="0"/>
              <a:ext cx="3734321" cy="11812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258" y="0"/>
              <a:ext cx="3734321" cy="11812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02"/>
            <a:stretch/>
          </p:blipFill>
          <p:spPr>
            <a:xfrm>
              <a:off x="9228998" y="0"/>
              <a:ext cx="2979935" cy="118126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1372">
            <a:off x="222087" y="1217540"/>
            <a:ext cx="260074" cy="23912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189865" y="1348541"/>
            <a:ext cx="3189439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100" dirty="0"/>
              <a:t>블루투스</a:t>
            </a:r>
            <a:r>
              <a:rPr lang="en-US" altLang="ko-KR" sz="3100" dirty="0"/>
              <a:t>_</a:t>
            </a:r>
            <a:r>
              <a:rPr lang="ko-KR" altLang="en-US" sz="3100" dirty="0"/>
              <a:t>송수신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930467" y="2107244"/>
            <a:ext cx="1400789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altLang="ko-KR" sz="1800" b="1" dirty="0"/>
              <a:t>ASCII </a:t>
            </a:r>
            <a:r>
              <a:rPr lang="ko-KR" altLang="en-US" sz="1800" b="1" dirty="0"/>
              <a:t>문자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65334" y="4012229"/>
            <a:ext cx="3169560" cy="7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89865" y="2045395"/>
            <a:ext cx="4698658" cy="589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제일 먼저 눈으로 직접 확인할 수 없는 문제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79926" y="2716375"/>
            <a:ext cx="5564891" cy="589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900" b="1" dirty="0"/>
              <a:t>신호가 송신되는지</a:t>
            </a:r>
            <a:r>
              <a:rPr lang="ko-KR" altLang="en-US" sz="1900" dirty="0"/>
              <a:t> </a:t>
            </a:r>
            <a:r>
              <a:rPr lang="ko-KR" altLang="en-US" sz="1900" b="1" dirty="0"/>
              <a:t>수신이 되는지</a:t>
            </a:r>
            <a:r>
              <a:rPr lang="ko-KR" altLang="en-US" sz="1900" dirty="0"/>
              <a:t> </a:t>
            </a:r>
            <a:r>
              <a:rPr lang="ko-KR" altLang="en-US" sz="1900" b="1" dirty="0"/>
              <a:t>알 수가</a:t>
            </a:r>
            <a:r>
              <a:rPr lang="ko-KR" altLang="en-US" sz="1900" dirty="0"/>
              <a:t> </a:t>
            </a:r>
            <a:r>
              <a:rPr lang="ko-KR" altLang="en-US" sz="1900" b="1" dirty="0"/>
              <a:t>없었다</a:t>
            </a:r>
            <a:r>
              <a:rPr lang="en-US" altLang="ko-KR" sz="1900" b="1" dirty="0"/>
              <a:t>.</a:t>
            </a:r>
            <a:endParaRPr lang="ko-KR" altLang="en-US" sz="1900" b="1" dirty="0"/>
          </a:p>
        </p:txBody>
      </p:sp>
      <p:sp>
        <p:nvSpPr>
          <p:cNvPr id="25" name="직사각형 24"/>
          <p:cNvSpPr/>
          <p:nvPr/>
        </p:nvSpPr>
        <p:spPr>
          <a:xfrm>
            <a:off x="5930467" y="3499412"/>
            <a:ext cx="5536170" cy="16718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36" y="3569407"/>
            <a:ext cx="5363323" cy="153373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931479" y="5345119"/>
            <a:ext cx="6187090" cy="9775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36" y="5440373"/>
            <a:ext cx="6011114" cy="79068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5937643" y="2828112"/>
            <a:ext cx="3888563" cy="535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073" y="2899693"/>
            <a:ext cx="3724275" cy="39052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48479" y="3401035"/>
            <a:ext cx="5178072" cy="29017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4" y="3509350"/>
            <a:ext cx="4906461" cy="26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0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348</Words>
  <Application>Microsoft Office PowerPoint</Application>
  <PresentationFormat>와이드스크린</PresentationFormat>
  <Paragraphs>118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Malgun Gothic</vt:lpstr>
      <vt:lpstr>Malgun Gothic</vt:lpstr>
      <vt:lpstr>Arial</vt:lpstr>
      <vt:lpstr>Office 테마</vt:lpstr>
      <vt:lpstr>SOC_췍췍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PC1실</cp:lastModifiedBy>
  <cp:revision>294</cp:revision>
  <dcterms:created xsi:type="dcterms:W3CDTF">2024-08-27T05:25:46Z</dcterms:created>
  <dcterms:modified xsi:type="dcterms:W3CDTF">2024-08-30T06:45:55Z</dcterms:modified>
</cp:coreProperties>
</file>